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7" r:id="rId1"/>
  </p:sldMasterIdLst>
  <p:notesMasterIdLst>
    <p:notesMasterId r:id="rId18"/>
  </p:notes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9" r:id="rId11"/>
    <p:sldId id="264" r:id="rId12"/>
    <p:sldId id="265" r:id="rId13"/>
    <p:sldId id="268" r:id="rId14"/>
    <p:sldId id="266" r:id="rId15"/>
    <p:sldId id="267" r:id="rId16"/>
    <p:sldId id="271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Trebuchet MS" panose="020B0603020202020204" pitchFamily="34" charset="0"/>
      <p:regular r:id="rId23"/>
      <p:bold r:id="rId24"/>
      <p:italic r:id="rId25"/>
      <p:boldItalic r:id="rId26"/>
    </p:embeddedFont>
    <p:embeddedFont>
      <p:font typeface="Wingdings 3" panose="05040102010807070707" pitchFamily="18" charset="2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8" roundtripDataSignature="AMtx7mjP0bGUeklwlc+x2WfOGO0YMUv9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8B5788-B56D-A10D-FE2C-1AF318CDDA63}" v="171" dt="2021-12-01T00:11:01.842"/>
    <p1510:client id="{ED0A94FD-6BE8-24DB-C37C-EE0A9E6D1670}" v="248" dt="2021-12-01T00:31:41.1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241" autoAdjust="0"/>
  </p:normalViewPr>
  <p:slideViewPr>
    <p:cSldViewPr snapToGrid="0">
      <p:cViewPr varScale="1">
        <p:scale>
          <a:sx n="124" d="100"/>
          <a:sy n="124" d="100"/>
        </p:scale>
        <p:origin x="122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Riyazh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Tola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70697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Tola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Tola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R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f8f0ab34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ef8f0ab34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Paul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5452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dirty="0"/>
              <a:t>Algeria</a:t>
            </a:r>
            <a:endParaRPr lang="en-US" dirty="0"/>
          </a:p>
          <a:p>
            <a:pPr>
              <a:buNone/>
            </a:pPr>
            <a:r>
              <a:rPr lang="en" dirty="0"/>
              <a:t>Angola</a:t>
            </a:r>
          </a:p>
          <a:p>
            <a:pPr>
              <a:buNone/>
            </a:pPr>
            <a:r>
              <a:rPr lang="en" dirty="0"/>
              <a:t>Central African Republic</a:t>
            </a:r>
          </a:p>
          <a:p>
            <a:pPr>
              <a:buNone/>
            </a:pPr>
            <a:r>
              <a:rPr lang="en" dirty="0"/>
              <a:t>Egypt</a:t>
            </a:r>
          </a:p>
          <a:p>
            <a:pPr>
              <a:buNone/>
            </a:pPr>
            <a:r>
              <a:rPr lang="en" dirty="0"/>
              <a:t>Ivory Coast</a:t>
            </a:r>
          </a:p>
          <a:p>
            <a:pPr>
              <a:buNone/>
            </a:pPr>
            <a:r>
              <a:rPr lang="en" dirty="0"/>
              <a:t>Kenya</a:t>
            </a:r>
          </a:p>
          <a:p>
            <a:pPr>
              <a:buNone/>
            </a:pPr>
            <a:r>
              <a:rPr lang="en" dirty="0"/>
              <a:t>Mauritius</a:t>
            </a:r>
          </a:p>
          <a:p>
            <a:pPr>
              <a:buNone/>
            </a:pPr>
            <a:r>
              <a:rPr lang="en" dirty="0"/>
              <a:t>Morocco</a:t>
            </a:r>
          </a:p>
          <a:p>
            <a:pPr>
              <a:buNone/>
            </a:pPr>
            <a:r>
              <a:rPr lang="en" dirty="0"/>
              <a:t>Nigeria</a:t>
            </a:r>
          </a:p>
          <a:p>
            <a:pPr>
              <a:buNone/>
            </a:pPr>
            <a:r>
              <a:rPr lang="en" dirty="0"/>
              <a:t>South Africa</a:t>
            </a:r>
          </a:p>
          <a:p>
            <a:pPr>
              <a:buNone/>
            </a:pPr>
            <a:r>
              <a:rPr lang="en" dirty="0"/>
              <a:t>Tunisia</a:t>
            </a:r>
          </a:p>
          <a:p>
            <a:pPr>
              <a:buNone/>
            </a:pPr>
            <a:r>
              <a:rPr lang="en" dirty="0"/>
              <a:t>Zambia</a:t>
            </a:r>
          </a:p>
          <a:p>
            <a:pPr>
              <a:buNone/>
            </a:pPr>
            <a:r>
              <a:rPr lang="en" dirty="0"/>
              <a:t>Zimbabwe</a:t>
            </a:r>
          </a:p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23208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f8f0ab34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ef8f0ab34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Exchange rate 744 is for Central african Republic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Paul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f8f0ab34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ef8f0ab34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b3b10205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21" name="Google Shape;121;gfb3b10205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27" name="Google Shape;127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9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4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4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91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7822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331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7822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84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>
              <a:buFontTx/>
              <a:buNone/>
              <a:defRPr/>
            </a:lvl2pPr>
            <a:lvl3pPr marL="1625620" indent="0">
              <a:buFontTx/>
              <a:buNone/>
              <a:defRPr/>
            </a:lvl3pPr>
            <a:lvl4pPr marL="2438430" indent="0">
              <a:buFontTx/>
              <a:buNone/>
              <a:defRPr/>
            </a:lvl4pPr>
            <a:lvl5pPr marL="3251241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9150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7822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629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7822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12810" indent="0">
              <a:buFontTx/>
              <a:buNone/>
              <a:defRPr/>
            </a:lvl2pPr>
            <a:lvl3pPr marL="1625620" indent="0">
              <a:buFontTx/>
              <a:buNone/>
              <a:defRPr/>
            </a:lvl3pPr>
            <a:lvl4pPr marL="2438430" indent="0">
              <a:buFontTx/>
              <a:buNone/>
              <a:defRPr/>
            </a:lvl4pPr>
            <a:lvl5pPr marL="3251241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0489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7822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4267">
                <a:solidFill>
                  <a:schemeClr val="accent1"/>
                </a:solidFill>
              </a:defRPr>
            </a:lvl1pPr>
            <a:lvl2pPr marL="812810" indent="0">
              <a:buFontTx/>
              <a:buNone/>
              <a:defRPr/>
            </a:lvl2pPr>
            <a:lvl3pPr marL="1625620" indent="0">
              <a:buFontTx/>
              <a:buNone/>
              <a:defRPr/>
            </a:lvl3pPr>
            <a:lvl4pPr marL="2438430" indent="0">
              <a:buFontTx/>
              <a:buNone/>
              <a:defRPr/>
            </a:lvl4pPr>
            <a:lvl5pPr marL="3251241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254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190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7115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42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6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590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7111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3556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710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71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4267" b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4267" b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21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369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617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3556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2489"/>
            </a:lvl1pPr>
            <a:lvl2pPr marL="812567" indent="0">
              <a:buNone/>
              <a:defRPr sz="2489"/>
            </a:lvl2pPr>
            <a:lvl3pPr marL="1625133" indent="0">
              <a:buNone/>
              <a:defRPr sz="2133"/>
            </a:lvl3pPr>
            <a:lvl4pPr marL="2437700" indent="0">
              <a:buNone/>
              <a:defRPr sz="1778"/>
            </a:lvl4pPr>
            <a:lvl5pPr marL="3250265" indent="0">
              <a:buNone/>
              <a:defRPr sz="1778"/>
            </a:lvl5pPr>
            <a:lvl6pPr marL="4062831" indent="0">
              <a:buNone/>
              <a:defRPr sz="1778"/>
            </a:lvl6pPr>
            <a:lvl7pPr marL="4875398" indent="0">
              <a:buNone/>
              <a:defRPr sz="1778"/>
            </a:lvl7pPr>
            <a:lvl8pPr marL="5687964" indent="0">
              <a:buNone/>
              <a:defRPr sz="1778"/>
            </a:lvl8pPr>
            <a:lvl9pPr marL="6500531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91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4267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2133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56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103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F499172-354B-4629-9D56-B6D313A4B5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72" r="16156" b="9091"/>
          <a:stretch/>
        </p:blipFill>
        <p:spPr>
          <a:xfrm>
            <a:off x="3202390" y="10"/>
            <a:ext cx="5941610" cy="5143490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86" name="Google Shape;86;p1"/>
          <p:cNvSpPr txBox="1">
            <a:spLocks noGrp="1"/>
          </p:cNvSpPr>
          <p:nvPr>
            <p:ph type="ctrTitle"/>
          </p:nvPr>
        </p:nvSpPr>
        <p:spPr>
          <a:xfrm>
            <a:off x="501650" y="1258999"/>
            <a:ext cx="3066142" cy="1776820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527"/>
              <a:buNone/>
            </a:pPr>
            <a:r>
              <a:rPr lang="en-US" sz="2000" b="0">
                <a:latin typeface="Arial"/>
                <a:ea typeface="Arial"/>
                <a:cs typeface="Arial"/>
                <a:sym typeface="Arial"/>
              </a:rPr>
              <a:t>Which factors are most associated with Systemic Crises in Africa?</a:t>
            </a:r>
            <a:endParaRPr lang="en-US"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45833"/>
              <a:buNone/>
            </a:pPr>
            <a:br>
              <a:rPr lang="en-US" sz="2000"/>
            </a:br>
            <a:endParaRPr lang="en-US" sz="2000"/>
          </a:p>
        </p:txBody>
      </p:sp>
      <p:sp>
        <p:nvSpPr>
          <p:cNvPr id="87" name="Google Shape;87;p1"/>
          <p:cNvSpPr txBox="1">
            <a:spLocks noGrp="1"/>
          </p:cNvSpPr>
          <p:nvPr>
            <p:ph type="subTitle" idx="1"/>
          </p:nvPr>
        </p:nvSpPr>
        <p:spPr>
          <a:xfrm>
            <a:off x="508001" y="3038123"/>
            <a:ext cx="3059791" cy="822676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lang="en-US" sz="1200"/>
          </a:p>
          <a:p>
            <a:pPr marL="0" indent="0">
              <a:lnSpc>
                <a:spcPct val="90000"/>
              </a:lnSpc>
              <a:buSzPts val="935"/>
            </a:pPr>
            <a:r>
              <a:rPr lang="en-US" sz="1200"/>
              <a:t>Group Members:  Tola Adesomoju, Rohit Sajnani and Leban Mahamoud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28259" y="0"/>
            <a:ext cx="914400" cy="514350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568950" y="2761059"/>
            <a:ext cx="3572668" cy="2382441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107" y="-6350"/>
            <a:ext cx="2255511" cy="5149850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8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2581" y="-6350"/>
            <a:ext cx="1941419" cy="5149850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0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9249" y="2286000"/>
            <a:ext cx="2444751" cy="28575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2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00875" y="-6350"/>
            <a:ext cx="2140744" cy="514985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4047" y="-6350"/>
            <a:ext cx="967571" cy="5149850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6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4249" y="-6350"/>
            <a:ext cx="937369" cy="5149850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8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78749" y="2692400"/>
            <a:ext cx="1362869" cy="24511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99C3F6-739B-4FEB-A732-0BA20FE763E9}"/>
              </a:ext>
            </a:extLst>
          </p:cNvPr>
          <p:cNvSpPr txBox="1"/>
          <p:nvPr/>
        </p:nvSpPr>
        <p:spPr>
          <a:xfrm>
            <a:off x="47297" y="4799943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Leban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87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>
            <a:extLst>
              <a:ext uri="{FF2B5EF4-FFF2-40B4-BE49-F238E27FC236}">
                <a16:creationId xmlns:a16="http://schemas.microsoft.com/office/drawing/2014/main" id="{6A761A44-A936-4382-8A16-7ED6A2903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459EE73-661E-48AA-A374-BF2B850F5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D653EA91-5E43-427F-B0AB-1B8A496BC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23">
              <a:extLst>
                <a:ext uri="{FF2B5EF4-FFF2-40B4-BE49-F238E27FC236}">
                  <a16:creationId xmlns:a16="http://schemas.microsoft.com/office/drawing/2014/main" id="{57571081-E136-40F9-B123-3A16F53BE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Rectangle 25">
              <a:extLst>
                <a:ext uri="{FF2B5EF4-FFF2-40B4-BE49-F238E27FC236}">
                  <a16:creationId xmlns:a16="http://schemas.microsoft.com/office/drawing/2014/main" id="{73197C11-EFC2-4F71-BEFF-B7EE3EEF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074C7561-7217-4DBC-8C63-2BB8560D6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2" name="Rectangle 27">
              <a:extLst>
                <a:ext uri="{FF2B5EF4-FFF2-40B4-BE49-F238E27FC236}">
                  <a16:creationId xmlns:a16="http://schemas.microsoft.com/office/drawing/2014/main" id="{6EB4E4EC-EA7F-4A46-9AF5-7E3E4E543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3" name="Rectangle 28">
              <a:extLst>
                <a:ext uri="{FF2B5EF4-FFF2-40B4-BE49-F238E27FC236}">
                  <a16:creationId xmlns:a16="http://schemas.microsoft.com/office/drawing/2014/main" id="{9048D13B-C50D-4EF9-AB6D-86713B7D43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Rectangle 29">
              <a:extLst>
                <a:ext uri="{FF2B5EF4-FFF2-40B4-BE49-F238E27FC236}">
                  <a16:creationId xmlns:a16="http://schemas.microsoft.com/office/drawing/2014/main" id="{8213FFC7-C869-40A9-8DBD-B311B342E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Isosceles Triangle 84">
              <a:extLst>
                <a:ext uri="{FF2B5EF4-FFF2-40B4-BE49-F238E27FC236}">
                  <a16:creationId xmlns:a16="http://schemas.microsoft.com/office/drawing/2014/main" id="{A029FB91-93F5-4D40-9014-8D5108951E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6" name="Isosceles Triangle 85">
              <a:extLst>
                <a:ext uri="{FF2B5EF4-FFF2-40B4-BE49-F238E27FC236}">
                  <a16:creationId xmlns:a16="http://schemas.microsoft.com/office/drawing/2014/main" id="{F6022FD2-DE49-41E6-B3BF-B113018CA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" name="Picture 2" descr="Multi-colored graphs and numbers">
            <a:extLst>
              <a:ext uri="{FF2B5EF4-FFF2-40B4-BE49-F238E27FC236}">
                <a16:creationId xmlns:a16="http://schemas.microsoft.com/office/drawing/2014/main" id="{A5BDAB3A-142A-4435-AF1A-0F2A4C4644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prstClr val="white"/>
            </a:duotone>
          </a:blip>
          <a:srcRect l="8962" t="1365" r="22536" b="2"/>
          <a:stretch/>
        </p:blipFill>
        <p:spPr>
          <a:xfrm>
            <a:off x="3789947" y="10"/>
            <a:ext cx="5351671" cy="5143490"/>
          </a:xfrm>
          <a:custGeom>
            <a:avLst/>
            <a:gdLst/>
            <a:ahLst/>
            <a:cxnLst/>
            <a:rect l="l" t="t" r="r" b="b"/>
            <a:pathLst>
              <a:path w="7135561" h="6858001">
                <a:moveTo>
                  <a:pt x="450267" y="0"/>
                </a:moveTo>
                <a:lnTo>
                  <a:pt x="7135561" y="0"/>
                </a:lnTo>
                <a:lnTo>
                  <a:pt x="7135561" y="6858001"/>
                </a:lnTo>
                <a:lnTo>
                  <a:pt x="98089" y="6858001"/>
                </a:lnTo>
                <a:lnTo>
                  <a:pt x="1873508" y="4521201"/>
                </a:lnTo>
                <a:close/>
                <a:moveTo>
                  <a:pt x="0" y="0"/>
                </a:moveTo>
                <a:lnTo>
                  <a:pt x="450267" y="0"/>
                </a:lnTo>
                <a:lnTo>
                  <a:pt x="0" y="482"/>
                </a:lnTo>
                <a:close/>
              </a:path>
            </a:pathLst>
          </a:custGeom>
        </p:spPr>
      </p:pic>
      <p:sp>
        <p:nvSpPr>
          <p:cNvPr id="135" name="Google Shape;135;p11"/>
          <p:cNvSpPr txBox="1">
            <a:spLocks noGrp="1"/>
          </p:cNvSpPr>
          <p:nvPr>
            <p:ph type="title"/>
          </p:nvPr>
        </p:nvSpPr>
        <p:spPr>
          <a:xfrm>
            <a:off x="468804" y="1357533"/>
            <a:ext cx="4228202" cy="51525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>
              <a:buSzPct val="111111"/>
            </a:pPr>
            <a:r>
              <a:rPr lang="en-US" sz="2400" dirty="0"/>
              <a:t>Machine Learning Algorithm</a:t>
            </a:r>
            <a:endParaRPr lang="en-US" dirty="0"/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D6329892-480C-49E2-BD6B-45E98C95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28259" y="0"/>
            <a:ext cx="914400" cy="51435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27138EE9-D930-4AF5-8DCA-D506DFDDA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568950" y="2761059"/>
            <a:ext cx="3572668" cy="2382441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ctangle 23">
            <a:extLst>
              <a:ext uri="{FF2B5EF4-FFF2-40B4-BE49-F238E27FC236}">
                <a16:creationId xmlns:a16="http://schemas.microsoft.com/office/drawing/2014/main" id="{8B2A878B-CC9E-4401-8BAA-9D344B5AB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107" y="-6350"/>
            <a:ext cx="2255511" cy="5149850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4" name="Rectangle 25">
            <a:extLst>
              <a:ext uri="{FF2B5EF4-FFF2-40B4-BE49-F238E27FC236}">
                <a16:creationId xmlns:a16="http://schemas.microsoft.com/office/drawing/2014/main" id="{6DD53AF4-988B-41E6-AB9C-E5ADE7FCA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2581" y="-6350"/>
            <a:ext cx="1941419" cy="5149850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6" name="Isosceles Triangle 24">
            <a:extLst>
              <a:ext uri="{FF2B5EF4-FFF2-40B4-BE49-F238E27FC236}">
                <a16:creationId xmlns:a16="http://schemas.microsoft.com/office/drawing/2014/main" id="{E3E2BE66-B731-4E8F-92AE-434C347FE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9249" y="2286000"/>
            <a:ext cx="2444751" cy="28575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8" name="Rectangle 27">
            <a:extLst>
              <a:ext uri="{FF2B5EF4-FFF2-40B4-BE49-F238E27FC236}">
                <a16:creationId xmlns:a16="http://schemas.microsoft.com/office/drawing/2014/main" id="{1C04AA99-545A-4E18-A307-965126386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00875" y="-6350"/>
            <a:ext cx="2140744" cy="514985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0" name="Rectangle 28">
            <a:extLst>
              <a:ext uri="{FF2B5EF4-FFF2-40B4-BE49-F238E27FC236}">
                <a16:creationId xmlns:a16="http://schemas.microsoft.com/office/drawing/2014/main" id="{D21765B3-48FB-47ED-AFBD-CE5834471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4047" y="-6350"/>
            <a:ext cx="967571" cy="5149850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2" name="Rectangle 29">
            <a:extLst>
              <a:ext uri="{FF2B5EF4-FFF2-40B4-BE49-F238E27FC236}">
                <a16:creationId xmlns:a16="http://schemas.microsoft.com/office/drawing/2014/main" id="{9908EBEC-783D-4C0E-AE8E-165D6FAC6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4249" y="-6350"/>
            <a:ext cx="937369" cy="5149850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" name="Isosceles Triangle 29">
            <a:extLst>
              <a:ext uri="{FF2B5EF4-FFF2-40B4-BE49-F238E27FC236}">
                <a16:creationId xmlns:a16="http://schemas.microsoft.com/office/drawing/2014/main" id="{D9A05D3D-E46B-44B4-BDFD-F9F117379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78749" y="2692400"/>
            <a:ext cx="1362869" cy="24511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F51B9A-815B-4514-896D-6E0B28625888}"/>
              </a:ext>
            </a:extLst>
          </p:cNvPr>
          <p:cNvSpPr txBox="1"/>
          <p:nvPr/>
        </p:nvSpPr>
        <p:spPr>
          <a:xfrm>
            <a:off x="740162" y="2238606"/>
            <a:ext cx="3851351" cy="11240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14999"/>
              </a:lnSpc>
              <a:buChar char="•"/>
            </a:pPr>
            <a:r>
              <a:rPr lang="en" sz="2000" dirty="0">
                <a:solidFill>
                  <a:schemeClr val="tx1"/>
                </a:solidFill>
              </a:rPr>
              <a:t>Random Forest</a:t>
            </a:r>
            <a:endParaRPr lang="en-US" sz="2000">
              <a:solidFill>
                <a:schemeClr val="tx1"/>
              </a:solidFill>
            </a:endParaRPr>
          </a:p>
          <a:p>
            <a:pPr marL="285750" indent="-285750">
              <a:lnSpc>
                <a:spcPct val="114999"/>
              </a:lnSpc>
              <a:buChar char="•"/>
            </a:pPr>
            <a:r>
              <a:rPr lang="en" sz="2000" dirty="0">
                <a:solidFill>
                  <a:schemeClr val="tx1"/>
                </a:solidFill>
              </a:rPr>
              <a:t>Nearest Neighbour</a:t>
            </a:r>
            <a:endParaRPr lang="en-US" sz="2000">
              <a:solidFill>
                <a:schemeClr val="tx1"/>
              </a:solidFill>
            </a:endParaRPr>
          </a:p>
          <a:p>
            <a:pPr marL="285750" indent="-285750">
              <a:lnSpc>
                <a:spcPct val="114999"/>
              </a:lnSpc>
              <a:buChar char="•"/>
            </a:pPr>
            <a:r>
              <a:rPr lang="en" sz="2000" dirty="0">
                <a:solidFill>
                  <a:schemeClr val="tx1"/>
                </a:solidFill>
              </a:rPr>
              <a:t>Decision Tree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5BFBC-C600-45E1-B74D-70DA1B87DF03}"/>
              </a:ext>
            </a:extLst>
          </p:cNvPr>
          <p:cNvSpPr txBox="1"/>
          <p:nvPr/>
        </p:nvSpPr>
        <p:spPr>
          <a:xfrm>
            <a:off x="21021" y="4832788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Tola</a:t>
            </a:r>
          </a:p>
        </p:txBody>
      </p:sp>
    </p:spTree>
    <p:extLst>
      <p:ext uri="{BB962C8B-B14F-4D97-AF65-F5344CB8AC3E}">
        <p14:creationId xmlns:p14="http://schemas.microsoft.com/office/powerpoint/2010/main" val="2566401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" dirty="0"/>
              <a:t>Machine Learning Algorithm- Scores</a:t>
            </a:r>
            <a:endParaRPr dirty="0"/>
          </a:p>
        </p:txBody>
      </p:sp>
      <p:pic>
        <p:nvPicPr>
          <p:cNvPr id="136" name="Google Shape;13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0350" y="1853850"/>
            <a:ext cx="5841150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1"/>
          <p:cNvSpPr txBox="1"/>
          <p:nvPr/>
        </p:nvSpPr>
        <p:spPr>
          <a:xfrm>
            <a:off x="50350" y="2571750"/>
            <a:ext cx="3131379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200" dirty="0">
                <a:solidFill>
                  <a:schemeClr val="tx1"/>
                </a:solidFill>
              </a:rPr>
              <a:t>Random Forest:</a:t>
            </a:r>
            <a:r>
              <a:rPr lang="en" sz="1200" dirty="0"/>
              <a:t> </a:t>
            </a:r>
            <a:r>
              <a:rPr lang="en" sz="1200" dirty="0">
                <a:highlight>
                  <a:srgbClr val="FFFFFF"/>
                </a:highlight>
              </a:rPr>
              <a:t>0.9314285714285714</a:t>
            </a:r>
            <a:endParaRPr lang="en-US" sz="1200"/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200" dirty="0">
                <a:solidFill>
                  <a:schemeClr val="tx1"/>
                </a:solidFill>
              </a:rPr>
              <a:t>Nearest Neighbour: </a:t>
            </a:r>
            <a:r>
              <a:rPr lang="en" sz="1200" dirty="0">
                <a:highlight>
                  <a:srgbClr val="FFFFFF"/>
                </a:highlight>
              </a:rPr>
              <a:t>0.9285714285714286</a:t>
            </a:r>
            <a:endParaRPr sz="1200"/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200" dirty="0">
                <a:solidFill>
                  <a:schemeClr val="tx1"/>
                </a:solidFill>
              </a:rPr>
              <a:t>Decision Tree:</a:t>
            </a:r>
            <a:r>
              <a:rPr lang="en" sz="1200" dirty="0"/>
              <a:t> </a:t>
            </a:r>
            <a:r>
              <a:rPr lang="en" sz="1200" dirty="0">
                <a:highlight>
                  <a:srgbClr val="FFFFFF"/>
                </a:highlight>
              </a:rPr>
              <a:t>0.9085714285714286</a:t>
            </a:r>
            <a:endParaRPr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BD871F-B9D4-4BCA-ABE8-CDA008E8304C}"/>
              </a:ext>
            </a:extLst>
          </p:cNvPr>
          <p:cNvSpPr txBox="1"/>
          <p:nvPr/>
        </p:nvSpPr>
        <p:spPr>
          <a:xfrm>
            <a:off x="0" y="4838700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Tola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9422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</a:pPr>
            <a:r>
              <a:rPr lang="en" dirty="0">
                <a:solidFill>
                  <a:schemeClr val="tx1"/>
                </a:solidFill>
              </a:rPr>
              <a:t>We can see that from out 3 methodologies that testing using the Random Forest program we received a larger score when compared to the other 2 programs listed. A possible reason for the differences could be that we used 1000 trees in our "</a:t>
            </a:r>
            <a:r>
              <a:rPr lang="en" dirty="0" err="1">
                <a:solidFill>
                  <a:schemeClr val="tx1"/>
                </a:solidFill>
              </a:rPr>
              <a:t>n_estimators</a:t>
            </a:r>
            <a:r>
              <a:rPr lang="en" dirty="0">
                <a:solidFill>
                  <a:schemeClr val="tx1"/>
                </a:solidFill>
              </a:rPr>
              <a:t>=1000" for our Random forest. </a:t>
            </a:r>
            <a:endParaRPr lang="en-US" dirty="0">
              <a:solidFill>
                <a:schemeClr val="tx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dirty="0">
                <a:solidFill>
                  <a:schemeClr val="tx1"/>
                </a:solidFill>
              </a:rPr>
              <a:t>Another possible reason could be that the maximum depth of the tree was set to a specific number rather than letting value populate until all leaves contain less than </a:t>
            </a:r>
            <a:r>
              <a:rPr lang="en" dirty="0" err="1">
                <a:solidFill>
                  <a:schemeClr val="tx1"/>
                </a:solidFill>
              </a:rPr>
              <a:t>min_samples_split</a:t>
            </a:r>
            <a:r>
              <a:rPr lang="en" dirty="0">
                <a:solidFill>
                  <a:schemeClr val="tx1"/>
                </a:solidFill>
              </a:rPr>
              <a:t> samples.</a:t>
            </a:r>
            <a:endParaRPr dirty="0">
              <a:solidFill>
                <a:schemeClr val="tx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7D19B1-2199-457B-95F8-CF925B496ADC}"/>
              </a:ext>
            </a:extLst>
          </p:cNvPr>
          <p:cNvSpPr txBox="1"/>
          <p:nvPr/>
        </p:nvSpPr>
        <p:spPr>
          <a:xfrm>
            <a:off x="1314" y="4832788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Tola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2AAF9-0EA3-42B5-B31C-81654D184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 - </a:t>
            </a:r>
            <a:r>
              <a:rPr lang="en-US" dirty="0" err="1"/>
              <a:t>Contd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F385A-4762-443F-9683-D64BD0A89C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'Wingdings 3',Sans-Serif" charset="2"/>
            </a:pPr>
            <a:r>
              <a:rPr lang="en" dirty="0">
                <a:solidFill>
                  <a:schemeClr val="tx1"/>
                </a:solidFill>
                <a:ea typeface="+mn-lt"/>
                <a:cs typeface="+mn-lt"/>
              </a:rPr>
              <a:t>I believe that our models and indicators are good predictors on whether the systemic crisis of these African Countries are affected by the variables we chose from the data set. Namely "</a:t>
            </a:r>
            <a:r>
              <a:rPr lang="en" dirty="0" err="1">
                <a:solidFill>
                  <a:schemeClr val="tx1"/>
                </a:solidFill>
                <a:ea typeface="+mn-lt"/>
                <a:cs typeface="+mn-lt"/>
              </a:rPr>
              <a:t>inflation_annual_cpi</a:t>
            </a:r>
            <a:r>
              <a:rPr lang="en" dirty="0">
                <a:solidFill>
                  <a:schemeClr val="tx1"/>
                </a:solidFill>
                <a:ea typeface="+mn-lt"/>
                <a:cs typeface="+mn-lt"/>
              </a:rPr>
              <a:t>", "</a:t>
            </a:r>
            <a:r>
              <a:rPr lang="en" dirty="0" err="1">
                <a:solidFill>
                  <a:schemeClr val="tx1"/>
                </a:solidFill>
                <a:ea typeface="+mn-lt"/>
                <a:cs typeface="+mn-lt"/>
              </a:rPr>
              <a:t>exch_usd</a:t>
            </a:r>
            <a:r>
              <a:rPr lang="en" dirty="0">
                <a:solidFill>
                  <a:schemeClr val="tx1"/>
                </a:solidFill>
                <a:ea typeface="+mn-lt"/>
                <a:cs typeface="+mn-lt"/>
              </a:rPr>
              <a:t>", "</a:t>
            </a:r>
            <a:r>
              <a:rPr lang="en" dirty="0" err="1">
                <a:solidFill>
                  <a:schemeClr val="tx1"/>
                </a:solidFill>
                <a:ea typeface="+mn-lt"/>
                <a:cs typeface="+mn-lt"/>
              </a:rPr>
              <a:t>inflation_crises</a:t>
            </a:r>
            <a:r>
              <a:rPr lang="en" dirty="0">
                <a:solidFill>
                  <a:schemeClr val="tx1"/>
                </a:solidFill>
                <a:ea typeface="+mn-lt"/>
                <a:cs typeface="+mn-lt"/>
              </a:rPr>
              <a:t>", </a:t>
            </a:r>
            <a:r>
              <a:rPr lang="en" dirty="0">
                <a:solidFill>
                  <a:schemeClr val="tx1"/>
                </a:solidFill>
                <a:latin typeface="Arial"/>
                <a:cs typeface="Arial"/>
              </a:rPr>
              <a:t>"</a:t>
            </a:r>
            <a:r>
              <a:rPr lang="en" dirty="0" err="1">
                <a:solidFill>
                  <a:schemeClr val="tx1"/>
                </a:solidFill>
                <a:latin typeface="Arial"/>
                <a:cs typeface="Arial"/>
              </a:rPr>
              <a:t>currency_crises</a:t>
            </a:r>
            <a:r>
              <a:rPr lang="en" dirty="0">
                <a:solidFill>
                  <a:schemeClr val="tx1"/>
                </a:solidFill>
                <a:latin typeface="Arial"/>
                <a:cs typeface="Arial"/>
              </a:rPr>
              <a:t>"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>
              <a:lnSpc>
                <a:spcPct val="114999"/>
              </a:lnSpc>
            </a:pPr>
            <a:endParaRPr lang="en-US" dirty="0">
              <a:ea typeface="+mn-lt"/>
              <a:cs typeface="+mn-lt"/>
            </a:endParaRPr>
          </a:p>
          <a:p>
            <a:pPr>
              <a:lnSpc>
                <a:spcPct val="114999"/>
              </a:lnSpc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8BE648-7876-480A-98E6-9C1A3FC8D3EB}"/>
              </a:ext>
            </a:extLst>
          </p:cNvPr>
          <p:cNvSpPr txBox="1"/>
          <p:nvPr/>
        </p:nvSpPr>
        <p:spPr>
          <a:xfrm>
            <a:off x="34159" y="4832788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Tola</a:t>
            </a:r>
          </a:p>
        </p:txBody>
      </p:sp>
    </p:spTree>
    <p:extLst>
      <p:ext uri="{BB962C8B-B14F-4D97-AF65-F5344CB8AC3E}">
        <p14:creationId xmlns:p14="http://schemas.microsoft.com/office/powerpoint/2010/main" val="4168313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9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171450">
              <a:spcBef>
                <a:spcPts val="1200"/>
              </a:spcBef>
              <a:buClr>
                <a:schemeClr val="dk2"/>
              </a:buClr>
              <a:buSzPts val="1805"/>
            </a:pPr>
            <a:r>
              <a:rPr lang="en" sz="1200" dirty="0">
                <a:solidFill>
                  <a:schemeClr val="tx1"/>
                </a:solidFill>
              </a:rPr>
              <a:t>Benson, Emmanuel. “8 African Countries with the Highest Inflation Rates in 2021.” </a:t>
            </a:r>
            <a:r>
              <a:rPr lang="en" sz="1200" i="1" dirty="0">
                <a:solidFill>
                  <a:schemeClr val="tx1"/>
                </a:solidFill>
              </a:rPr>
              <a:t>Business Insider</a:t>
            </a:r>
            <a:r>
              <a:rPr lang="en" sz="1200" dirty="0">
                <a:solidFill>
                  <a:schemeClr val="tx1"/>
                </a:solidFill>
              </a:rPr>
              <a:t>, Business Insider, 21 Oct. 2021, https://africa.businessinsider.com/local/markets/8-african-countries-with-the-highest-inflation-rates-in-2021/jwn88vs. 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17145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805"/>
            </a:pPr>
            <a:endParaRPr lang="en" sz="1200" dirty="0">
              <a:solidFill>
                <a:schemeClr val="tx1"/>
              </a:solidFill>
            </a:endParaRPr>
          </a:p>
          <a:p>
            <a:pPr marL="285750" indent="-171450">
              <a:buClr>
                <a:schemeClr val="dk2"/>
              </a:buClr>
              <a:buSzPts val="1805"/>
            </a:pPr>
            <a:r>
              <a:rPr lang="en" sz="1200" dirty="0">
                <a:solidFill>
                  <a:schemeClr val="tx1"/>
                </a:solidFill>
              </a:rPr>
              <a:t>Chiri. “Africa Economic, Banking and Systemic Crisis Data.” </a:t>
            </a:r>
            <a:r>
              <a:rPr lang="en" sz="1200" i="1" dirty="0">
                <a:solidFill>
                  <a:schemeClr val="tx1"/>
                </a:solidFill>
              </a:rPr>
              <a:t>Kaggle</a:t>
            </a:r>
            <a:r>
              <a:rPr lang="en" sz="1200" dirty="0">
                <a:solidFill>
                  <a:schemeClr val="tx1"/>
                </a:solidFill>
              </a:rPr>
              <a:t>, 21 July 2019, https://www.kaggle.com/chirin/africa-economic-banking-and-systemic-crisis-data. </a:t>
            </a:r>
            <a:endParaRPr sz="1200" dirty="0">
              <a:solidFill>
                <a:schemeClr val="tx1"/>
              </a:solidFill>
            </a:endParaRPr>
          </a:p>
          <a:p>
            <a:pPr marL="285750" indent="-171450">
              <a:lnSpc>
                <a:spcPct val="114999"/>
              </a:lnSpc>
              <a:buClr>
                <a:schemeClr val="dk2"/>
              </a:buClr>
              <a:buSzPts val="1805"/>
            </a:pPr>
            <a:endParaRPr lang="en" sz="1200" dirty="0">
              <a:solidFill>
                <a:schemeClr val="tx1"/>
              </a:solidFill>
            </a:endParaRPr>
          </a:p>
          <a:p>
            <a:pPr marL="285750" indent="-171450">
              <a:buClr>
                <a:schemeClr val="dk2"/>
              </a:buClr>
              <a:buSzPts val="1805"/>
            </a:pPr>
            <a:r>
              <a:rPr lang="en" sz="1200" dirty="0">
                <a:solidFill>
                  <a:schemeClr val="tx1"/>
                </a:solidFill>
              </a:rPr>
              <a:t>“Exchange-Rates.org World Currency Exchange Rates and Currency Exchange Rate History.” Edited by </a:t>
            </a:r>
            <a:r>
              <a:rPr lang="en" sz="1200" dirty="0" err="1">
                <a:solidFill>
                  <a:schemeClr val="tx1"/>
                </a:solidFill>
              </a:rPr>
              <a:t>ExchangeRates</a:t>
            </a:r>
            <a:r>
              <a:rPr lang="en" sz="1200" dirty="0">
                <a:solidFill>
                  <a:schemeClr val="tx1"/>
                </a:solidFill>
              </a:rPr>
              <a:t>, </a:t>
            </a:r>
            <a:r>
              <a:rPr lang="en" sz="1200" i="1" dirty="0">
                <a:solidFill>
                  <a:schemeClr val="tx1"/>
                </a:solidFill>
              </a:rPr>
              <a:t>US Dollar Exchange Rates - Africa - Current Exchange Rates</a:t>
            </a:r>
            <a:r>
              <a:rPr lang="en" sz="1200" dirty="0">
                <a:solidFill>
                  <a:schemeClr val="tx1"/>
                </a:solidFill>
              </a:rPr>
              <a:t>, https://www.exchange</a:t>
            </a:r>
            <a:r>
              <a:rPr lang="en" sz="1200" dirty="0">
                <a:solidFill>
                  <a:schemeClr val="dk2"/>
                </a:solidFill>
              </a:rPr>
              <a:t>-rates.org/currentRates/F/USD. </a:t>
            </a:r>
            <a:endParaRPr sz="1200" dirty="0">
              <a:solidFill>
                <a:schemeClr val="dk2"/>
              </a:solidFill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7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br>
              <a:rPr lang="en" sz="1600" dirty="0"/>
            </a:br>
            <a:endParaRPr sz="2100" dirty="0">
              <a:solidFill>
                <a:schemeClr val="dk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622A0B-3EFB-44E6-A479-337213F4712E}"/>
              </a:ext>
            </a:extLst>
          </p:cNvPr>
          <p:cNvSpPr txBox="1"/>
          <p:nvPr/>
        </p:nvSpPr>
        <p:spPr>
          <a:xfrm>
            <a:off x="0" y="4835723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Tola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928775"/>
            <a:ext cx="8839201" cy="37031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FC0661-284C-47B4-A12E-7912450C6556}"/>
              </a:ext>
            </a:extLst>
          </p:cNvPr>
          <p:cNvSpPr txBox="1"/>
          <p:nvPr/>
        </p:nvSpPr>
        <p:spPr>
          <a:xfrm>
            <a:off x="21021" y="4832788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Tola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f8f0ab340_0_6"/>
          <p:cNvSpPr txBox="1">
            <a:spLocks noGrp="1"/>
          </p:cNvSpPr>
          <p:nvPr>
            <p:ph type="title"/>
          </p:nvPr>
        </p:nvSpPr>
        <p:spPr>
          <a:xfrm>
            <a:off x="168549" y="1318650"/>
            <a:ext cx="2759068" cy="59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9"/>
              <a:buNone/>
            </a:pPr>
            <a:r>
              <a:rPr lang="en" dirty="0"/>
              <a:t>Dataset Describe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18DE3F-C37E-4228-90FC-318C3D23F64C}"/>
              </a:ext>
            </a:extLst>
          </p:cNvPr>
          <p:cNvSpPr txBox="1"/>
          <p:nvPr/>
        </p:nvSpPr>
        <p:spPr>
          <a:xfrm>
            <a:off x="27589" y="4832788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Rohit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EACCEE-2361-488D-B4C1-B0319BF54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0520"/>
            <a:ext cx="9144000" cy="216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3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>
              <a:buSzPct val="111111"/>
            </a:pPr>
            <a:r>
              <a:rPr lang="en" dirty="0"/>
              <a:t>FACTS ABOUT THE DATA</a:t>
            </a:r>
            <a:endParaRPr dirty="0"/>
          </a:p>
        </p:txBody>
      </p:sp>
      <p:sp>
        <p:nvSpPr>
          <p:cNvPr id="94" name="Google Shape;94;p2"/>
          <p:cNvSpPr txBox="1">
            <a:spLocks noGrp="1"/>
          </p:cNvSpPr>
          <p:nvPr>
            <p:ph type="body" idx="1"/>
          </p:nvPr>
        </p:nvSpPr>
        <p:spPr>
          <a:xfrm>
            <a:off x="749157" y="1888375"/>
            <a:ext cx="7688700" cy="28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35280">
              <a:lnSpc>
                <a:spcPct val="95000"/>
              </a:lnSpc>
              <a:spcBef>
                <a:spcPts val="1200"/>
              </a:spcBef>
              <a:buClr>
                <a:srgbClr val="212529"/>
              </a:buClr>
              <a:buSzPts val="1680"/>
              <a:buFont typeface="Arial"/>
              <a:buChar char="●"/>
            </a:pPr>
            <a:r>
              <a:rPr lang="en" sz="1650" dirty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This is the study for 13 African Countries.</a:t>
            </a:r>
          </a:p>
          <a:p>
            <a:pPr indent="-335280">
              <a:lnSpc>
                <a:spcPct val="95000"/>
              </a:lnSpc>
              <a:spcBef>
                <a:spcPts val="1200"/>
              </a:spcBef>
              <a:buClr>
                <a:srgbClr val="212529"/>
              </a:buClr>
              <a:buSzPts val="1680"/>
              <a:buFont typeface="Arial"/>
              <a:buChar char="●"/>
            </a:pPr>
            <a:r>
              <a:rPr lang="en" sz="1650" dirty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The data is from 1860 to 2014</a:t>
            </a:r>
          </a:p>
          <a:p>
            <a:pPr indent="-335280">
              <a:lnSpc>
                <a:spcPct val="95000"/>
              </a:lnSpc>
              <a:spcBef>
                <a:spcPts val="1200"/>
              </a:spcBef>
              <a:buClr>
                <a:srgbClr val="212529"/>
              </a:buClr>
              <a:buSzPts val="1680"/>
              <a:buFont typeface="Arial"/>
              <a:buChar char="●"/>
            </a:pPr>
            <a:r>
              <a:rPr lang="en" sz="1650" dirty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The data gives various economic indicator across these 13 countries </a:t>
            </a:r>
            <a:r>
              <a:rPr lang="en" sz="1650" dirty="0" err="1">
                <a:solidFill>
                  <a:schemeClr val="tx1"/>
                </a:solidFill>
                <a:latin typeface="Arial"/>
                <a:ea typeface="Arial"/>
                <a:cs typeface="Arial"/>
              </a:rPr>
              <a:t>e.g</a:t>
            </a:r>
            <a:r>
              <a:rPr lang="en" sz="1650" dirty="0">
                <a:solidFill>
                  <a:schemeClr val="tx1"/>
                </a:solidFill>
                <a:latin typeface="Arial"/>
                <a:ea typeface="Arial"/>
                <a:cs typeface="Arial"/>
              </a:rPr>
              <a:t>:</a:t>
            </a:r>
          </a:p>
          <a:p>
            <a:pPr marL="1403350" lvl="2" indent="-342900">
              <a:lnSpc>
                <a:spcPct val="114999"/>
              </a:lnSpc>
              <a:buClr>
                <a:srgbClr val="212529"/>
              </a:buClr>
              <a:buSzPts val="1680"/>
              <a:buFont typeface="Arial" charset="2"/>
              <a:buChar char="•"/>
            </a:pPr>
            <a:r>
              <a:rPr lang="en" sz="1450" dirty="0">
                <a:solidFill>
                  <a:schemeClr val="tx1"/>
                </a:solidFill>
                <a:ea typeface="+mn-lt"/>
                <a:cs typeface="+mn-lt"/>
              </a:rPr>
              <a:t>domestic_debt_in_default</a:t>
            </a:r>
            <a:endParaRPr lang="en" sz="1450" dirty="0">
              <a:solidFill>
                <a:schemeClr val="tx1"/>
              </a:solidFill>
              <a:latin typeface="Arial"/>
              <a:ea typeface="+mn-lt"/>
              <a:cs typeface="Arial"/>
            </a:endParaRPr>
          </a:p>
          <a:p>
            <a:pPr lvl="2">
              <a:lnSpc>
                <a:spcPct val="114999"/>
              </a:lnSpc>
              <a:buClr>
                <a:srgbClr val="212529"/>
              </a:buClr>
              <a:buSzPts val="1680"/>
              <a:buFont typeface="Arial" charset="2"/>
              <a:buChar char="•"/>
            </a:pPr>
            <a:r>
              <a:rPr lang="en" sz="1450" dirty="0">
                <a:solidFill>
                  <a:schemeClr val="tx1"/>
                </a:solidFill>
                <a:ea typeface="+mn-lt"/>
                <a:cs typeface="+mn-lt"/>
              </a:rPr>
              <a:t>sovereign_external_debt_default</a:t>
            </a:r>
            <a:endParaRPr lang="en" sz="1450" dirty="0">
              <a:solidFill>
                <a:schemeClr val="tx1"/>
              </a:solidFill>
            </a:endParaRPr>
          </a:p>
          <a:p>
            <a:pPr lvl="2">
              <a:lnSpc>
                <a:spcPct val="114999"/>
              </a:lnSpc>
              <a:buClr>
                <a:srgbClr val="212529"/>
              </a:buClr>
              <a:buSzPts val="1680"/>
              <a:buFont typeface="Arial" charset="2"/>
              <a:buChar char="•"/>
            </a:pPr>
            <a:r>
              <a:rPr lang="en" sz="1450" dirty="0">
                <a:solidFill>
                  <a:schemeClr val="tx1"/>
                </a:solidFill>
                <a:ea typeface="+mn-lt"/>
                <a:cs typeface="+mn-lt"/>
              </a:rPr>
              <a:t>gdp_weighted_default</a:t>
            </a:r>
            <a:endParaRPr lang="en" sz="1450" dirty="0">
              <a:solidFill>
                <a:schemeClr val="tx1"/>
              </a:solidFill>
            </a:endParaRPr>
          </a:p>
          <a:p>
            <a:pPr lvl="2">
              <a:lnSpc>
                <a:spcPct val="114999"/>
              </a:lnSpc>
              <a:buClr>
                <a:srgbClr val="212529"/>
              </a:buClr>
              <a:buSzPts val="1680"/>
              <a:buFont typeface="Arial" charset="2"/>
              <a:buChar char="•"/>
            </a:pPr>
            <a:r>
              <a:rPr lang="en" sz="1450" dirty="0">
                <a:solidFill>
                  <a:schemeClr val="tx1"/>
                </a:solidFill>
                <a:ea typeface="+mn-lt"/>
                <a:cs typeface="+mn-lt"/>
              </a:rPr>
              <a:t>inflation_annual_cpi        </a:t>
            </a:r>
            <a:endParaRPr lang="en" sz="1450" dirty="0">
              <a:solidFill>
                <a:schemeClr val="tx1"/>
              </a:solidFill>
            </a:endParaRPr>
          </a:p>
          <a:p>
            <a:pPr lvl="2">
              <a:lnSpc>
                <a:spcPct val="114999"/>
              </a:lnSpc>
              <a:buClr>
                <a:srgbClr val="212529"/>
              </a:buClr>
              <a:buSzPts val="1680"/>
              <a:buFont typeface="Arial" charset="2"/>
              <a:buChar char="•"/>
            </a:pPr>
            <a:r>
              <a:rPr lang="en" sz="1450" dirty="0" err="1">
                <a:solidFill>
                  <a:schemeClr val="tx1"/>
                </a:solidFill>
                <a:ea typeface="+mn-lt"/>
                <a:cs typeface="+mn-lt"/>
              </a:rPr>
              <a:t>currency_crises</a:t>
            </a:r>
            <a:endParaRPr lang="en" sz="1450" dirty="0">
              <a:solidFill>
                <a:schemeClr val="tx1"/>
              </a:solidFill>
              <a:ea typeface="+mn-lt"/>
              <a:cs typeface="+mn-lt"/>
            </a:endParaRPr>
          </a:p>
          <a:p>
            <a:pPr lvl="2">
              <a:lnSpc>
                <a:spcPct val="114999"/>
              </a:lnSpc>
              <a:buClr>
                <a:srgbClr val="212529"/>
              </a:buClr>
              <a:buSzPts val="1680"/>
              <a:buFont typeface="Arial" charset="2"/>
              <a:buChar char="•"/>
            </a:pPr>
            <a:r>
              <a:rPr lang="en" sz="1450" dirty="0">
                <a:solidFill>
                  <a:schemeClr val="tx1"/>
                </a:solidFill>
                <a:ea typeface="+mn-lt"/>
                <a:cs typeface="+mn-lt"/>
              </a:rPr>
              <a:t>inflation_crises</a:t>
            </a:r>
            <a:endParaRPr lang="en" sz="1450" dirty="0">
              <a:solidFill>
                <a:schemeClr val="tx1"/>
              </a:solidFill>
            </a:endParaRPr>
          </a:p>
          <a:p>
            <a:pPr lvl="1">
              <a:lnSpc>
                <a:spcPct val="95000"/>
              </a:lnSpc>
              <a:spcBef>
                <a:spcPts val="1200"/>
              </a:spcBef>
              <a:buClr>
                <a:srgbClr val="212529"/>
              </a:buClr>
              <a:buSzPts val="1680"/>
              <a:buFont typeface="Arial"/>
              <a:buChar char="●"/>
            </a:pPr>
            <a:endParaRPr lang="en" sz="1450" dirty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indent="0">
              <a:lnSpc>
                <a:spcPct val="95000"/>
              </a:lnSpc>
              <a:spcBef>
                <a:spcPts val="2100"/>
              </a:spcBef>
              <a:spcAft>
                <a:spcPts val="2100"/>
              </a:spcAft>
              <a:buSzPts val="1018"/>
              <a:buNone/>
            </a:pPr>
            <a:endParaRPr lang="en-US" sz="1679" dirty="0">
              <a:solidFill>
                <a:srgbClr val="212529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0D14F8-8D76-478F-A9FC-DBDF726A09F9}"/>
              </a:ext>
            </a:extLst>
          </p:cNvPr>
          <p:cNvSpPr txBox="1"/>
          <p:nvPr/>
        </p:nvSpPr>
        <p:spPr>
          <a:xfrm>
            <a:off x="53866" y="4832787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Leban</a:t>
            </a:r>
          </a:p>
        </p:txBody>
      </p:sp>
    </p:spTree>
    <p:extLst>
      <p:ext uri="{BB962C8B-B14F-4D97-AF65-F5344CB8AC3E}">
        <p14:creationId xmlns:p14="http://schemas.microsoft.com/office/powerpoint/2010/main" val="1752817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Business Problem Reasoning</a:t>
            </a:r>
            <a:endParaRPr/>
          </a:p>
        </p:txBody>
      </p:sp>
      <p:sp>
        <p:nvSpPr>
          <p:cNvPr id="94" name="Google Shape;94;p2"/>
          <p:cNvSpPr txBox="1">
            <a:spLocks noGrp="1"/>
          </p:cNvSpPr>
          <p:nvPr>
            <p:ph type="body" idx="1"/>
          </p:nvPr>
        </p:nvSpPr>
        <p:spPr>
          <a:xfrm>
            <a:off x="749157" y="1888375"/>
            <a:ext cx="7688700" cy="28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528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212529"/>
              </a:buClr>
              <a:buSzPts val="1680"/>
              <a:buFont typeface="Arial"/>
              <a:buChar char="●"/>
            </a:pPr>
            <a:endParaRPr lang="en" sz="1650" dirty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marL="457200" lvl="0" indent="-3352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80"/>
              <a:buFont typeface="Arial"/>
              <a:buChar char="●"/>
            </a:pPr>
            <a:r>
              <a:rPr lang="en" sz="1650" b="1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Angola:</a:t>
            </a:r>
            <a:r>
              <a:rPr lang="en" sz="165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Angola has the fourth highest inflation rate in Africa at 29.7%.</a:t>
            </a:r>
            <a:endParaRPr sz="1650" dirty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marL="457200" lvl="0" indent="-3352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80"/>
              <a:buFont typeface="Arial"/>
              <a:buChar char="●"/>
            </a:pPr>
            <a:r>
              <a:rPr lang="en" sz="1650" b="1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Nigeria: </a:t>
            </a:r>
            <a:r>
              <a:rPr lang="en" sz="165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Africa's biggest economy has an inflation rate of 17.59%.</a:t>
            </a:r>
            <a:endParaRPr sz="1650" dirty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indent="-335280">
              <a:lnSpc>
                <a:spcPct val="95000"/>
              </a:lnSpc>
              <a:buClr>
                <a:srgbClr val="90C226"/>
              </a:buClr>
              <a:buSzPts val="1680"/>
              <a:buFont typeface="Arial,Sans-Serif"/>
              <a:buChar char="●"/>
            </a:pPr>
            <a:r>
              <a:rPr lang="en" sz="1650" dirty="0">
                <a:solidFill>
                  <a:schemeClr val="tx1"/>
                </a:solidFill>
                <a:latin typeface="Arial"/>
                <a:ea typeface="+mn-lt"/>
                <a:cs typeface="Arial"/>
              </a:rPr>
              <a:t>Conversion rates from USD to perspective African countries(found on exchange rates.org)</a:t>
            </a:r>
            <a:endParaRPr lang="en-US" sz="1650" dirty="0">
              <a:solidFill>
                <a:schemeClr val="tx1"/>
              </a:solidFill>
              <a:ea typeface="+mn-lt"/>
              <a:cs typeface="+mn-lt"/>
            </a:endParaRPr>
          </a:p>
          <a:p>
            <a:pPr lvl="1" indent="-335280">
              <a:lnSpc>
                <a:spcPct val="95000"/>
              </a:lnSpc>
              <a:buClr>
                <a:srgbClr val="90C226"/>
              </a:buClr>
              <a:buSzPts val="1680"/>
              <a:buFont typeface="Arial,Sans-Serif"/>
              <a:buChar char="○"/>
            </a:pPr>
            <a:r>
              <a:rPr lang="en" sz="1650" dirty="0">
                <a:solidFill>
                  <a:schemeClr val="tx1"/>
                </a:solidFill>
                <a:latin typeface="Arial"/>
                <a:ea typeface="+mn-lt"/>
                <a:cs typeface="Arial"/>
              </a:rPr>
              <a:t>1 USD equals 410.24 Nigerian Naira</a:t>
            </a:r>
            <a:endParaRPr lang="en-US" sz="1650" dirty="0">
              <a:solidFill>
                <a:schemeClr val="tx1"/>
              </a:solidFill>
              <a:ea typeface="+mn-lt"/>
              <a:cs typeface="+mn-lt"/>
            </a:endParaRPr>
          </a:p>
          <a:p>
            <a:pPr lvl="1" indent="-335280">
              <a:lnSpc>
                <a:spcPct val="95000"/>
              </a:lnSpc>
              <a:buClr>
                <a:srgbClr val="90C226"/>
              </a:buClr>
              <a:buSzPts val="1680"/>
              <a:buFont typeface="Arial,Sans-Serif"/>
              <a:buChar char="○"/>
            </a:pPr>
            <a:r>
              <a:rPr lang="en" sz="1650" dirty="0">
                <a:solidFill>
                  <a:schemeClr val="tx1"/>
                </a:solidFill>
                <a:latin typeface="Arial"/>
                <a:cs typeface="Arial"/>
              </a:rPr>
              <a:t>1 USD equals 597.01 Angolan Kwanza</a:t>
            </a:r>
            <a:endParaRPr lang="en" dirty="0">
              <a:solidFill>
                <a:schemeClr val="tx1"/>
              </a:solidFill>
            </a:endParaRPr>
          </a:p>
          <a:p>
            <a:pPr indent="-335280">
              <a:lnSpc>
                <a:spcPct val="95000"/>
              </a:lnSpc>
              <a:buClr>
                <a:srgbClr val="212529"/>
              </a:buClr>
              <a:buSzPts val="1680"/>
              <a:buFont typeface="Arial"/>
              <a:buChar char="●"/>
            </a:pPr>
            <a:r>
              <a:rPr lang="en" sz="1650" b="1" dirty="0">
                <a:solidFill>
                  <a:schemeClr val="tx1"/>
                </a:solidFill>
                <a:latin typeface="Arial"/>
                <a:ea typeface="Arial"/>
                <a:cs typeface="Arial"/>
              </a:rPr>
              <a:t>Zimbabwe:</a:t>
            </a:r>
            <a:r>
              <a:rPr lang="en" sz="1650" dirty="0">
                <a:solidFill>
                  <a:schemeClr val="tx1"/>
                </a:solidFill>
                <a:latin typeface="Arial"/>
                <a:ea typeface="Arial"/>
                <a:cs typeface="Arial"/>
              </a:rPr>
              <a:t> At 50%, Zimbabwe's inflation rate is the second highest in Africa.</a:t>
            </a:r>
            <a:endParaRPr lang="en" sz="165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52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80"/>
              <a:buFont typeface="Arial"/>
              <a:buChar char="●"/>
            </a:pPr>
            <a:endParaRPr lang="en" sz="1650" dirty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marL="914400" lvl="1" indent="-33528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80"/>
              <a:buFont typeface="Arial"/>
              <a:buChar char="○"/>
            </a:pPr>
            <a:endParaRPr lang="en" sz="1650" dirty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 indent="-335280">
              <a:lnSpc>
                <a:spcPct val="95000"/>
              </a:lnSpc>
              <a:buClr>
                <a:srgbClr val="212529"/>
              </a:buClr>
              <a:buSzPts val="1680"/>
              <a:buFont typeface="Arial"/>
              <a:buChar char="○"/>
            </a:pPr>
            <a:endParaRPr lang="en" sz="1650" dirty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 indent="-335280">
              <a:lnSpc>
                <a:spcPct val="95000"/>
              </a:lnSpc>
              <a:buClr>
                <a:srgbClr val="212529"/>
              </a:buClr>
              <a:buSzPts val="1680"/>
              <a:buFont typeface="Arial"/>
              <a:buChar char="○"/>
            </a:pPr>
            <a:endParaRPr lang="en" sz="1650" dirty="0">
              <a:solidFill>
                <a:srgbClr val="FFFFFF"/>
              </a:solidFill>
              <a:latin typeface="Arial"/>
              <a:ea typeface="Arial"/>
              <a:cs typeface="Arial"/>
            </a:endParaRPr>
          </a:p>
          <a:p>
            <a:pPr indent="0">
              <a:lnSpc>
                <a:spcPct val="95000"/>
              </a:lnSpc>
              <a:spcBef>
                <a:spcPts val="2100"/>
              </a:spcBef>
              <a:spcAft>
                <a:spcPts val="2100"/>
              </a:spcAft>
              <a:buSzPts val="1018"/>
              <a:buNone/>
            </a:pPr>
            <a:endParaRPr lang="en-US" sz="1679">
              <a:solidFill>
                <a:srgbClr val="212529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0D14F8-8D76-478F-A9FC-DBDF726A09F9}"/>
              </a:ext>
            </a:extLst>
          </p:cNvPr>
          <p:cNvSpPr txBox="1"/>
          <p:nvPr/>
        </p:nvSpPr>
        <p:spPr>
          <a:xfrm>
            <a:off x="53866" y="4832787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Leban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title"/>
          </p:nvPr>
        </p:nvSpPr>
        <p:spPr>
          <a:xfrm>
            <a:off x="168550" y="1318650"/>
            <a:ext cx="1919100" cy="13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9"/>
              <a:buNone/>
            </a:pPr>
            <a:r>
              <a:rPr lang="en"/>
              <a:t>Dataset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9"/>
              <a:buNone/>
            </a:pPr>
            <a:r>
              <a:rPr lang="en"/>
              <a:t>Head</a:t>
            </a:r>
            <a:endParaRPr/>
          </a:p>
        </p:txBody>
      </p:sp>
      <p:pic>
        <p:nvPicPr>
          <p:cNvPr id="100" name="Google Shape;10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00" y="2170741"/>
            <a:ext cx="8582107" cy="26620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098C83-D6DF-4434-A16F-2892A4631246}"/>
              </a:ext>
            </a:extLst>
          </p:cNvPr>
          <p:cNvSpPr txBox="1"/>
          <p:nvPr/>
        </p:nvSpPr>
        <p:spPr>
          <a:xfrm>
            <a:off x="34159" y="4832787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Leban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f8f0ab340_0_6"/>
          <p:cNvSpPr txBox="1">
            <a:spLocks noGrp="1"/>
          </p:cNvSpPr>
          <p:nvPr>
            <p:ph type="title"/>
          </p:nvPr>
        </p:nvSpPr>
        <p:spPr>
          <a:xfrm>
            <a:off x="168550" y="1318650"/>
            <a:ext cx="1919100" cy="13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9"/>
              <a:buNone/>
            </a:pPr>
            <a:r>
              <a:rPr lang="en"/>
              <a:t>Dataset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9"/>
              <a:buNone/>
            </a:pPr>
            <a:r>
              <a:rPr lang="en"/>
              <a:t>Describe</a:t>
            </a:r>
            <a:endParaRPr/>
          </a:p>
        </p:txBody>
      </p:sp>
      <p:pic>
        <p:nvPicPr>
          <p:cNvPr id="106" name="Google Shape;106;gef8f0ab340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38" y="2194304"/>
            <a:ext cx="8630048" cy="254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18DE3F-C37E-4228-90FC-318C3D23F64C}"/>
              </a:ext>
            </a:extLst>
          </p:cNvPr>
          <p:cNvSpPr txBox="1"/>
          <p:nvPr/>
        </p:nvSpPr>
        <p:spPr>
          <a:xfrm>
            <a:off x="27589" y="4832788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Rohit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>
            <a:spLocks noGrp="1"/>
          </p:cNvSpPr>
          <p:nvPr>
            <p:ph type="title"/>
          </p:nvPr>
        </p:nvSpPr>
        <p:spPr>
          <a:xfrm>
            <a:off x="727650" y="11734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Dataset Cleaning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pic>
        <p:nvPicPr>
          <p:cNvPr id="112" name="Google Shape;11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1708625"/>
            <a:ext cx="7688700" cy="314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8A1A73-B173-416F-B25B-1E74AA7588A4}"/>
              </a:ext>
            </a:extLst>
          </p:cNvPr>
          <p:cNvSpPr txBox="1"/>
          <p:nvPr/>
        </p:nvSpPr>
        <p:spPr>
          <a:xfrm>
            <a:off x="60434" y="4832787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Rohit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f8f0ab340_0_20"/>
          <p:cNvSpPr txBox="1">
            <a:spLocks noGrp="1"/>
          </p:cNvSpPr>
          <p:nvPr>
            <p:ph type="title"/>
          </p:nvPr>
        </p:nvSpPr>
        <p:spPr>
          <a:xfrm>
            <a:off x="127650" y="1190625"/>
            <a:ext cx="20916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Histogram</a:t>
            </a:r>
            <a:endParaRPr/>
          </a:p>
        </p:txBody>
      </p:sp>
      <p:pic>
        <p:nvPicPr>
          <p:cNvPr id="118" name="Google Shape;118;gef8f0ab340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2150" y="561975"/>
            <a:ext cx="5943600" cy="453273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9AF231-1C9C-44B3-B631-1CE2F1425248}"/>
              </a:ext>
            </a:extLst>
          </p:cNvPr>
          <p:cNvSpPr txBox="1"/>
          <p:nvPr/>
        </p:nvSpPr>
        <p:spPr>
          <a:xfrm>
            <a:off x="1313" y="4832787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Rohit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b3b102059_0_1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1790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Heatmap</a:t>
            </a:r>
            <a:endParaRPr/>
          </a:p>
        </p:txBody>
      </p:sp>
      <p:pic>
        <p:nvPicPr>
          <p:cNvPr id="124" name="Google Shape;124;gfb3b102059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250" y="493250"/>
            <a:ext cx="5178676" cy="465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B8E58E-7326-491B-9C7E-526D0DA375DF}"/>
              </a:ext>
            </a:extLst>
          </p:cNvPr>
          <p:cNvSpPr txBox="1"/>
          <p:nvPr/>
        </p:nvSpPr>
        <p:spPr>
          <a:xfrm>
            <a:off x="1314" y="4832788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Rohit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>
            <a:spLocks noGrp="1"/>
          </p:cNvSpPr>
          <p:nvPr>
            <p:ph type="title"/>
          </p:nvPr>
        </p:nvSpPr>
        <p:spPr>
          <a:xfrm>
            <a:off x="727650" y="1174475"/>
            <a:ext cx="7688700" cy="465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dirty="0"/>
              <a:t>Machine Learning Algorithm- Independent Variables</a:t>
            </a:r>
            <a:endParaRPr dirty="0"/>
          </a:p>
        </p:txBody>
      </p:sp>
      <p:sp>
        <p:nvSpPr>
          <p:cNvPr id="130" name="Google Shape;130;p27"/>
          <p:cNvSpPr txBox="1">
            <a:spLocks noGrp="1"/>
          </p:cNvSpPr>
          <p:nvPr>
            <p:ph type="body" idx="1"/>
          </p:nvPr>
        </p:nvSpPr>
        <p:spPr>
          <a:xfrm>
            <a:off x="476748" y="1538299"/>
            <a:ext cx="7688700" cy="310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Namely </a:t>
            </a:r>
            <a:r>
              <a:rPr lang="en" dirty="0" err="1">
                <a:solidFill>
                  <a:schemeClr val="tx1"/>
                </a:solidFill>
              </a:rPr>
              <a:t>inflation_annual_cpi</a:t>
            </a:r>
            <a:r>
              <a:rPr lang="en" dirty="0">
                <a:solidFill>
                  <a:schemeClr val="tx1"/>
                </a:solidFill>
              </a:rPr>
              <a:t>, </a:t>
            </a:r>
            <a:r>
              <a:rPr lang="en" dirty="0" err="1">
                <a:solidFill>
                  <a:schemeClr val="tx1"/>
                </a:solidFill>
              </a:rPr>
              <a:t>exch_usd</a:t>
            </a:r>
            <a:r>
              <a:rPr lang="en" dirty="0">
                <a:solidFill>
                  <a:schemeClr val="tx1"/>
                </a:solidFill>
              </a:rPr>
              <a:t>, </a:t>
            </a:r>
            <a:r>
              <a:rPr lang="en" dirty="0" err="1">
                <a:solidFill>
                  <a:schemeClr val="tx1"/>
                </a:solidFill>
              </a:rPr>
              <a:t>inflation_crises</a:t>
            </a:r>
            <a:r>
              <a:rPr lang="en" dirty="0">
                <a:solidFill>
                  <a:schemeClr val="tx1"/>
                </a:solidFill>
              </a:rPr>
              <a:t>, </a:t>
            </a:r>
            <a:r>
              <a:rPr lang="en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currency_crises</a:t>
            </a:r>
            <a:endParaRPr dirty="0" err="1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Times New Roman"/>
              <a:buChar char="●"/>
            </a:pPr>
            <a:r>
              <a:rPr lang="en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1 Random Forest Module</a:t>
            </a:r>
            <a:endParaRPr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Times New Roman"/>
              <a:buChar char="○"/>
            </a:pPr>
            <a:r>
              <a:rPr lang="en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Takes away hassle to normalize the data</a:t>
            </a:r>
            <a:endParaRPr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Times New Roman"/>
              <a:buChar char="○"/>
            </a:pPr>
            <a:r>
              <a:rPr lang="en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Provides the flexibility for classification</a:t>
            </a:r>
            <a:endParaRPr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Times New Roman"/>
              <a:buChar char="●"/>
            </a:pPr>
            <a:r>
              <a:rPr lang="en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2 Nearest Neighbour Classifier (KNN)</a:t>
            </a:r>
            <a:endParaRPr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Times New Roman"/>
              <a:buChar char="○"/>
            </a:pPr>
            <a:r>
              <a:rPr lang="en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 requires no training before making predictions</a:t>
            </a:r>
            <a:endParaRPr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1">
              <a:buClr>
                <a:schemeClr val="dk2"/>
              </a:buClr>
              <a:buFont typeface="Times New Roman"/>
              <a:buChar char="○"/>
            </a:pPr>
            <a:r>
              <a:rPr lang="en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 data can be added seamlessly without drastically impacting Accuracy 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Times New Roman"/>
              <a:buChar char="●"/>
            </a:pPr>
            <a:r>
              <a:rPr lang="en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3 Decision Tree</a:t>
            </a:r>
            <a:endParaRPr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Times New Roman"/>
              <a:buChar char="○"/>
            </a:pPr>
            <a:r>
              <a:rPr lang="en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tree makes it easy to work with data like this with fewer preparations</a:t>
            </a:r>
            <a:endParaRPr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Times New Roman"/>
              <a:buChar char="○"/>
            </a:pPr>
            <a:r>
              <a:rPr lang="en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Ease in data preparation</a:t>
            </a:r>
            <a:endParaRPr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286DE4F1-0CDD-40EC-A18A-1131CA798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880" y="1958549"/>
            <a:ext cx="2165660" cy="2536671"/>
          </a:xfrm>
          <a:prstGeom prst="rect">
            <a:avLst/>
          </a:prstGeom>
        </p:spPr>
      </p:pic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AD1F9AC8-934D-453F-84E3-9E8BA6D14A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729" y="1933691"/>
            <a:ext cx="2094340" cy="1290056"/>
          </a:xfrm>
          <a:prstGeom prst="rect">
            <a:avLst/>
          </a:prstGeom>
        </p:spPr>
      </p:pic>
      <p:pic>
        <p:nvPicPr>
          <p:cNvPr id="5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AA52D737-C6F3-47FD-81D2-96EAEFB10B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4529" y="3224214"/>
            <a:ext cx="2094171" cy="12672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04DB4A-97DF-4DBA-A783-F5C8D6F25F08}"/>
              </a:ext>
            </a:extLst>
          </p:cNvPr>
          <p:cNvSpPr txBox="1"/>
          <p:nvPr/>
        </p:nvSpPr>
        <p:spPr>
          <a:xfrm>
            <a:off x="-77513" y="4832788"/>
            <a:ext cx="103526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Rohit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599</Words>
  <Application>Microsoft Office PowerPoint</Application>
  <PresentationFormat>On-screen Show (16:9)</PresentationFormat>
  <Paragraphs>108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Trebuchet MS</vt:lpstr>
      <vt:lpstr>'Wingdings 3',Sans-Serif</vt:lpstr>
      <vt:lpstr>Wingdings 3</vt:lpstr>
      <vt:lpstr>Times New Roman</vt:lpstr>
      <vt:lpstr>Arial,Sans-Serif</vt:lpstr>
      <vt:lpstr>Lato</vt:lpstr>
      <vt:lpstr>Facet</vt:lpstr>
      <vt:lpstr>Which factors are most associated with Systemic Crises in Africa?  </vt:lpstr>
      <vt:lpstr>FACTS ABOUT THE DATA</vt:lpstr>
      <vt:lpstr>Business Problem Reasoning</vt:lpstr>
      <vt:lpstr>Dataset Head</vt:lpstr>
      <vt:lpstr>Dataset Describe</vt:lpstr>
      <vt:lpstr>Dataset Cleaning  </vt:lpstr>
      <vt:lpstr>Histogram</vt:lpstr>
      <vt:lpstr>  Heatmap</vt:lpstr>
      <vt:lpstr>Machine Learning Algorithm- Independent Variables</vt:lpstr>
      <vt:lpstr>Machine Learning Algorithm</vt:lpstr>
      <vt:lpstr>Machine Learning Algorithm- Scores</vt:lpstr>
      <vt:lpstr>Conclusion</vt:lpstr>
      <vt:lpstr>Conclusion - Contd</vt:lpstr>
      <vt:lpstr>Sources</vt:lpstr>
      <vt:lpstr>PowerPoint Presentation</vt:lpstr>
      <vt:lpstr>Dataset Describe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Which factors are most associated with Systemic Crises in Africa?</dc:title>
  <dc:creator>Rohit</dc:creator>
  <cp:lastModifiedBy>Rohit Sajnani</cp:lastModifiedBy>
  <cp:revision>170</cp:revision>
  <dcterms:modified xsi:type="dcterms:W3CDTF">2021-12-01T19:47:35Z</dcterms:modified>
</cp:coreProperties>
</file>